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20"/>
  </p:notesMasterIdLst>
  <p:sldIdLst>
    <p:sldId id="256" r:id="rId2"/>
    <p:sldId id="334" r:id="rId3"/>
    <p:sldId id="337" r:id="rId4"/>
    <p:sldId id="335" r:id="rId5"/>
    <p:sldId id="301" r:id="rId6"/>
    <p:sldId id="323" r:id="rId7"/>
    <p:sldId id="324" r:id="rId8"/>
    <p:sldId id="325" r:id="rId9"/>
    <p:sldId id="333" r:id="rId10"/>
    <p:sldId id="326" r:id="rId11"/>
    <p:sldId id="328" r:id="rId12"/>
    <p:sldId id="327" r:id="rId13"/>
    <p:sldId id="329" r:id="rId14"/>
    <p:sldId id="330" r:id="rId15"/>
    <p:sldId id="336" r:id="rId16"/>
    <p:sldId id="302" r:id="rId17"/>
    <p:sldId id="331" r:id="rId18"/>
    <p:sldId id="332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Nunito Sans" panose="020B0600000101010101" charset="0"/>
      <p:regular r:id="rId25"/>
      <p:bold r:id="rId26"/>
      <p:italic r:id="rId27"/>
      <p:boldItalic r:id="rId28"/>
    </p:embeddedFont>
    <p:embeddedFont>
      <p:font typeface="나눔고딕" panose="020D0604000000000000" pitchFamily="50" charset="-127"/>
      <p:regular r:id="rId29"/>
      <p:bold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2057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70D692B-B99F-4E22-B50C-051B6C7C3D63}">
  <a:tblStyle styleId="{770D692B-B99F-4E22-B50C-051B6C7C3D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7930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770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8792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47095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0056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26231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94627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38295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8130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7064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6475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2741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3766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1122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0833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3580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5161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1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1"/>
          </p:nvPr>
        </p:nvSpPr>
        <p:spPr>
          <a:xfrm>
            <a:off x="3062200" y="575500"/>
            <a:ext cx="27300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2"/>
          </p:nvPr>
        </p:nvSpPr>
        <p:spPr>
          <a:xfrm>
            <a:off x="5956701" y="575500"/>
            <a:ext cx="27300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5" name="Rectangle 5"/>
          <p:cNvSpPr>
            <a:spLocks noGrp="1" noChangeArrowheads="1"/>
          </p:cNvSpPr>
          <p:nvPr>
            <p:ph type="ctrTitle" sz="quarter"/>
          </p:nvPr>
        </p:nvSpPr>
        <p:spPr>
          <a:xfrm>
            <a:off x="185051" y="2571750"/>
            <a:ext cx="6244338" cy="1285884"/>
          </a:xfrm>
        </p:spPr>
        <p:txBody>
          <a:bodyPr anchor="t"/>
          <a:lstStyle>
            <a:lvl1pPr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071802" y="375031"/>
            <a:ext cx="5638800" cy="1768091"/>
          </a:xfrm>
          <a:prstGeom prst="rect">
            <a:avLst/>
          </a:prstGeom>
        </p:spPr>
        <p:txBody>
          <a:bodyPr lIns="92063" tIns="45715" rIns="92063" bIns="45715"/>
          <a:lstStyle>
            <a:lvl1pPr marL="0" indent="0" algn="l">
              <a:buFont typeface="Wingdings" pitchFamily="2" charset="2"/>
              <a:buNone/>
              <a:defRPr/>
            </a:lvl1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Rectangle 3"/>
          <p:cNvSpPr/>
          <p:nvPr userDrawn="1"/>
        </p:nvSpPr>
        <p:spPr>
          <a:xfrm>
            <a:off x="0" y="0"/>
            <a:ext cx="251520" cy="51435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53881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6703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7" r:id="rId2"/>
    <p:sldLayoutId id="2147483662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>
            <a:off x="0" y="1002366"/>
            <a:ext cx="4383314" cy="22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C00000"/>
                </a:solidFill>
                <a:latin typeface="+mn-ea"/>
                <a:ea typeface="+mn-ea"/>
              </a:rPr>
              <a:t>Sogang</a:t>
            </a:r>
            <a:r>
              <a:rPr lang="en-US" sz="2000" dirty="0">
                <a:solidFill>
                  <a:srgbClr val="C00000"/>
                </a:solidFill>
                <a:latin typeface="+mn-ea"/>
                <a:ea typeface="+mn-ea"/>
              </a:rPr>
              <a:t> University</a:t>
            </a:r>
            <a:br>
              <a:rPr lang="en-US" sz="2000" dirty="0">
                <a:solidFill>
                  <a:srgbClr val="C00000"/>
                </a:solidFill>
                <a:latin typeface="+mn-ea"/>
                <a:ea typeface="+mn-ea"/>
              </a:rPr>
            </a:br>
            <a:r>
              <a:rPr lang="en-US" sz="2000" dirty="0">
                <a:solidFill>
                  <a:srgbClr val="C00000"/>
                </a:solidFill>
                <a:latin typeface="+mn-ea"/>
                <a:ea typeface="+mn-ea"/>
              </a:rPr>
              <a:t>Embedded System Software</a:t>
            </a:r>
            <a:br>
              <a:rPr lang="en-US" sz="2000" dirty="0">
                <a:solidFill>
                  <a:srgbClr val="C00000"/>
                </a:solidFill>
                <a:latin typeface="+mn-ea"/>
                <a:ea typeface="+mn-ea"/>
              </a:rPr>
            </a:br>
            <a:br>
              <a:rPr lang="en-US" sz="3600" dirty="0">
                <a:solidFill>
                  <a:srgbClr val="C00000"/>
                </a:solidFill>
                <a:latin typeface="+mn-ea"/>
                <a:ea typeface="+mn-ea"/>
              </a:rPr>
            </a:br>
            <a:r>
              <a:rPr lang="en-US" sz="3600" dirty="0">
                <a:solidFill>
                  <a:srgbClr val="C00000"/>
                </a:solidFill>
                <a:latin typeface="+mn-ea"/>
                <a:ea typeface="+mn-ea"/>
              </a:rPr>
              <a:t>Project Presentation</a:t>
            </a:r>
            <a:endParaRPr sz="3600" dirty="0">
              <a:solidFill>
                <a:srgbClr val="C00000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5;p16">
            <a:extLst>
              <a:ext uri="{FF2B5EF4-FFF2-40B4-BE49-F238E27FC236}">
                <a16:creationId xmlns:a16="http://schemas.microsoft.com/office/drawing/2014/main" id="{CC0A586E-9516-4E38-B3DA-2E06E861C3E6}"/>
              </a:ext>
            </a:extLst>
          </p:cNvPr>
          <p:cNvSpPr txBox="1">
            <a:spLocks/>
          </p:cNvSpPr>
          <p:nvPr/>
        </p:nvSpPr>
        <p:spPr>
          <a:xfrm>
            <a:off x="724796" y="1163328"/>
            <a:ext cx="2626200" cy="21531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60FF119-C770-4230-9DE0-D67D0674E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399" y="-1428"/>
            <a:ext cx="6964563" cy="514492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E6D0C8C-4664-4B2B-92F7-4C0507A544FF}"/>
              </a:ext>
            </a:extLst>
          </p:cNvPr>
          <p:cNvSpPr txBox="1">
            <a:spLocks/>
          </p:cNvSpPr>
          <p:nvPr/>
        </p:nvSpPr>
        <p:spPr bwMode="auto">
          <a:xfrm>
            <a:off x="424812" y="183945"/>
            <a:ext cx="1612788" cy="41365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lIns="69047" tIns="34525" rIns="69047" bIns="34525"/>
          <a:lstStyle/>
          <a:p>
            <a:pPr eaLnBrk="0" hangingPunct="0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Code (JNI)</a:t>
            </a:r>
          </a:p>
        </p:txBody>
      </p:sp>
    </p:spTree>
    <p:extLst>
      <p:ext uri="{BB962C8B-B14F-4D97-AF65-F5344CB8AC3E}">
        <p14:creationId xmlns:p14="http://schemas.microsoft.com/office/powerpoint/2010/main" val="2848555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5;p16">
            <a:extLst>
              <a:ext uri="{FF2B5EF4-FFF2-40B4-BE49-F238E27FC236}">
                <a16:creationId xmlns:a16="http://schemas.microsoft.com/office/drawing/2014/main" id="{CC0A586E-9516-4E38-B3DA-2E06E861C3E6}"/>
              </a:ext>
            </a:extLst>
          </p:cNvPr>
          <p:cNvSpPr txBox="1">
            <a:spLocks/>
          </p:cNvSpPr>
          <p:nvPr/>
        </p:nvSpPr>
        <p:spPr>
          <a:xfrm>
            <a:off x="724796" y="1163328"/>
            <a:ext cx="2626200" cy="21531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ABAF4D0-6B60-43B1-A0B0-D06F9D604E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2241" r="798"/>
          <a:stretch/>
        </p:blipFill>
        <p:spPr>
          <a:xfrm>
            <a:off x="3078280" y="0"/>
            <a:ext cx="4906521" cy="515064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3D3DCC2-DE87-4B3D-ADC8-168E89B3A0A4}"/>
              </a:ext>
            </a:extLst>
          </p:cNvPr>
          <p:cNvSpPr txBox="1">
            <a:spLocks/>
          </p:cNvSpPr>
          <p:nvPr/>
        </p:nvSpPr>
        <p:spPr bwMode="auto">
          <a:xfrm>
            <a:off x="424812" y="183945"/>
            <a:ext cx="2534388" cy="41365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lIns="69047" tIns="34525" rIns="69047" bIns="34525"/>
          <a:lstStyle/>
          <a:p>
            <a:pPr eaLnBrk="0" hangingPunct="0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Code (</a:t>
            </a:r>
            <a:r>
              <a:rPr lang="en-US" altLang="ko-KR" sz="20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puzzle_dev</a:t>
            </a:r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55830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5;p16">
            <a:extLst>
              <a:ext uri="{FF2B5EF4-FFF2-40B4-BE49-F238E27FC236}">
                <a16:creationId xmlns:a16="http://schemas.microsoft.com/office/drawing/2014/main" id="{CC0A586E-9516-4E38-B3DA-2E06E861C3E6}"/>
              </a:ext>
            </a:extLst>
          </p:cNvPr>
          <p:cNvSpPr txBox="1">
            <a:spLocks/>
          </p:cNvSpPr>
          <p:nvPr/>
        </p:nvSpPr>
        <p:spPr>
          <a:xfrm>
            <a:off x="724796" y="1163328"/>
            <a:ext cx="2626200" cy="21531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D6778C7-2AEC-4482-AB88-C39C9C41C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727" y="819373"/>
            <a:ext cx="7503273" cy="432412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F4628C0-81B2-4930-B009-19BA7D0FB42C}"/>
              </a:ext>
            </a:extLst>
          </p:cNvPr>
          <p:cNvSpPr txBox="1">
            <a:spLocks/>
          </p:cNvSpPr>
          <p:nvPr/>
        </p:nvSpPr>
        <p:spPr bwMode="auto">
          <a:xfrm>
            <a:off x="424812" y="183945"/>
            <a:ext cx="3873588" cy="41365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lIns="69047" tIns="34525" rIns="69047" bIns="34525"/>
          <a:lstStyle/>
          <a:p>
            <a:pPr eaLnBrk="0" hangingPunct="0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Code (</a:t>
            </a:r>
            <a:r>
              <a:rPr lang="en-US" altLang="ko-KR" sz="20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Framebuffuer</a:t>
            </a:r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83244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5;p16">
            <a:extLst>
              <a:ext uri="{FF2B5EF4-FFF2-40B4-BE49-F238E27FC236}">
                <a16:creationId xmlns:a16="http://schemas.microsoft.com/office/drawing/2014/main" id="{CC0A586E-9516-4E38-B3DA-2E06E861C3E6}"/>
              </a:ext>
            </a:extLst>
          </p:cNvPr>
          <p:cNvSpPr txBox="1">
            <a:spLocks/>
          </p:cNvSpPr>
          <p:nvPr/>
        </p:nvSpPr>
        <p:spPr>
          <a:xfrm>
            <a:off x="724796" y="1163328"/>
            <a:ext cx="2626200" cy="21531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71F1785-79C0-498F-B40E-99C5117CF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0" y="798108"/>
            <a:ext cx="7344000" cy="434539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61EEC6B-76DF-443A-9265-DC199C498347}"/>
              </a:ext>
            </a:extLst>
          </p:cNvPr>
          <p:cNvSpPr txBox="1">
            <a:spLocks/>
          </p:cNvSpPr>
          <p:nvPr/>
        </p:nvSpPr>
        <p:spPr bwMode="auto">
          <a:xfrm>
            <a:off x="424812" y="183945"/>
            <a:ext cx="3873588" cy="41365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lIns="69047" tIns="34525" rIns="69047" bIns="34525"/>
          <a:lstStyle/>
          <a:p>
            <a:pPr eaLnBrk="0" hangingPunct="0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Framebuffuer</a:t>
            </a:r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(continue)</a:t>
            </a:r>
          </a:p>
        </p:txBody>
      </p:sp>
    </p:spTree>
    <p:extLst>
      <p:ext uri="{BB962C8B-B14F-4D97-AF65-F5344CB8AC3E}">
        <p14:creationId xmlns:p14="http://schemas.microsoft.com/office/powerpoint/2010/main" val="772770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5;p16">
            <a:extLst>
              <a:ext uri="{FF2B5EF4-FFF2-40B4-BE49-F238E27FC236}">
                <a16:creationId xmlns:a16="http://schemas.microsoft.com/office/drawing/2014/main" id="{CC0A586E-9516-4E38-B3DA-2E06E861C3E6}"/>
              </a:ext>
            </a:extLst>
          </p:cNvPr>
          <p:cNvSpPr txBox="1">
            <a:spLocks/>
          </p:cNvSpPr>
          <p:nvPr/>
        </p:nvSpPr>
        <p:spPr>
          <a:xfrm>
            <a:off x="724796" y="1163328"/>
            <a:ext cx="2626200" cy="21531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FBED7B-3971-442F-8E9C-9ABA002B5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2083066"/>
            <a:ext cx="3860800" cy="2126907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2532E4F8-8246-4880-9E88-906DABC24F2A}"/>
              </a:ext>
            </a:extLst>
          </p:cNvPr>
          <p:cNvGrpSpPr/>
          <p:nvPr/>
        </p:nvGrpSpPr>
        <p:grpSpPr>
          <a:xfrm>
            <a:off x="5277749" y="399331"/>
            <a:ext cx="2547257" cy="1527994"/>
            <a:chOff x="4573806" y="468987"/>
            <a:chExt cx="2547257" cy="1527994"/>
          </a:xfrm>
        </p:grpSpPr>
        <p:sp>
          <p:nvSpPr>
            <p:cNvPr id="6" name="생각 풍선: 구름 모양 5">
              <a:extLst>
                <a:ext uri="{FF2B5EF4-FFF2-40B4-BE49-F238E27FC236}">
                  <a16:creationId xmlns:a16="http://schemas.microsoft.com/office/drawing/2014/main" id="{495A1316-B2A9-42E9-BA67-08862C557709}"/>
                </a:ext>
              </a:extLst>
            </p:cNvPr>
            <p:cNvSpPr/>
            <p:nvPr/>
          </p:nvSpPr>
          <p:spPr>
            <a:xfrm>
              <a:off x="4573806" y="468987"/>
              <a:ext cx="2547257" cy="1527994"/>
            </a:xfrm>
            <a:prstGeom prst="cloudCallou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B3BBC2A-174C-44B8-97A2-2F82BE920A38}"/>
                </a:ext>
              </a:extLst>
            </p:cNvPr>
            <p:cNvSpPr txBox="1"/>
            <p:nvPr/>
          </p:nvSpPr>
          <p:spPr>
            <a:xfrm>
              <a:off x="5361563" y="1002151"/>
              <a:ext cx="9717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C00000"/>
                  </a:solidFill>
                </a:rPr>
                <a:t>Why?</a:t>
              </a:r>
              <a:endParaRPr lang="ko-KR" altLang="en-US" sz="2400" dirty="0">
                <a:solidFill>
                  <a:srgbClr val="C00000"/>
                </a:solidFill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7A00883D-B2FC-4058-95C9-D5CA528BAF4A}"/>
              </a:ext>
            </a:extLst>
          </p:cNvPr>
          <p:cNvSpPr txBox="1">
            <a:spLocks/>
          </p:cNvSpPr>
          <p:nvPr/>
        </p:nvSpPr>
        <p:spPr bwMode="auto">
          <a:xfrm>
            <a:off x="424812" y="183945"/>
            <a:ext cx="3873588" cy="41365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lIns="69047" tIns="34525" rIns="69047" bIns="34525"/>
          <a:lstStyle/>
          <a:p>
            <a:pPr eaLnBrk="0" hangingPunct="0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Framebuffuer</a:t>
            </a:r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(continue)</a:t>
            </a:r>
          </a:p>
        </p:txBody>
      </p:sp>
    </p:spTree>
    <p:extLst>
      <p:ext uri="{BB962C8B-B14F-4D97-AF65-F5344CB8AC3E}">
        <p14:creationId xmlns:p14="http://schemas.microsoft.com/office/powerpoint/2010/main" val="316227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 bwMode="auto">
          <a:xfrm>
            <a:off x="580796" y="1464137"/>
            <a:ext cx="6642738" cy="775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9047" tIns="34525" rIns="69047" bIns="34525"/>
          <a:lstStyle/>
          <a:p>
            <a:pPr eaLnBrk="0" hangingPunct="0"/>
            <a:r>
              <a:rPr lang="en-US" altLang="ko-KR" sz="3200" u="sng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Demonstration</a:t>
            </a:r>
          </a:p>
        </p:txBody>
      </p:sp>
      <p:sp>
        <p:nvSpPr>
          <p:cNvPr id="3" name="Google Shape;105;p16">
            <a:extLst>
              <a:ext uri="{FF2B5EF4-FFF2-40B4-BE49-F238E27FC236}">
                <a16:creationId xmlns:a16="http://schemas.microsoft.com/office/drawing/2014/main" id="{CC0A586E-9516-4E38-B3DA-2E06E861C3E6}"/>
              </a:ext>
            </a:extLst>
          </p:cNvPr>
          <p:cNvSpPr txBox="1">
            <a:spLocks/>
          </p:cNvSpPr>
          <p:nvPr/>
        </p:nvSpPr>
        <p:spPr>
          <a:xfrm>
            <a:off x="724796" y="1163328"/>
            <a:ext cx="2626200" cy="21531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4791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임베데모">
            <a:hlinkClick r:id="" action="ppaction://media"/>
            <a:extLst>
              <a:ext uri="{FF2B5EF4-FFF2-40B4-BE49-F238E27FC236}">
                <a16:creationId xmlns:a16="http://schemas.microsoft.com/office/drawing/2014/main" id="{D961D038-6391-4FC0-BA49-FC4AC03BEA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8027" y="890361"/>
            <a:ext cx="7327946" cy="411136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9E59306-A566-4676-9725-352066D4512D}"/>
              </a:ext>
            </a:extLst>
          </p:cNvPr>
          <p:cNvSpPr txBox="1">
            <a:spLocks/>
          </p:cNvSpPr>
          <p:nvPr/>
        </p:nvSpPr>
        <p:spPr bwMode="auto">
          <a:xfrm>
            <a:off x="424812" y="183945"/>
            <a:ext cx="1807188" cy="41365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lIns="69047" tIns="34525" rIns="69047" bIns="34525"/>
          <a:lstStyle/>
          <a:p>
            <a:pPr eaLnBrk="0" hangingPunct="0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Demo</a:t>
            </a:r>
          </a:p>
        </p:txBody>
      </p:sp>
    </p:spTree>
    <p:extLst>
      <p:ext uri="{BB962C8B-B14F-4D97-AF65-F5344CB8AC3E}">
        <p14:creationId xmlns:p14="http://schemas.microsoft.com/office/powerpoint/2010/main" val="4666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 bwMode="auto">
          <a:xfrm>
            <a:off x="3714220" y="2089606"/>
            <a:ext cx="6642738" cy="775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9047" tIns="34525" rIns="69047" bIns="34525"/>
          <a:lstStyle/>
          <a:p>
            <a:pPr eaLnBrk="0" hangingPunct="0"/>
            <a:r>
              <a:rPr lang="en-US" altLang="ko-KR" sz="4000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736990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 bwMode="auto">
          <a:xfrm>
            <a:off x="3296007" y="2068341"/>
            <a:ext cx="6642738" cy="775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9047" tIns="34525" rIns="69047" bIns="34525"/>
          <a:lstStyle/>
          <a:p>
            <a:pPr eaLnBrk="0" hangingPunct="0"/>
            <a:r>
              <a:rPr lang="ko-KR" altLang="en-US" sz="4000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r>
              <a:rPr lang="en-US" altLang="ko-KR" sz="4000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420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 bwMode="auto">
          <a:xfrm>
            <a:off x="580796" y="1464137"/>
            <a:ext cx="6642738" cy="775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9047" tIns="34525" rIns="69047" bIns="34525"/>
          <a:lstStyle/>
          <a:p>
            <a:pPr eaLnBrk="0" hangingPunct="0"/>
            <a:r>
              <a:rPr lang="en-US" altLang="ko-KR" sz="3200" u="sng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Outline</a:t>
            </a:r>
          </a:p>
        </p:txBody>
      </p:sp>
      <p:sp>
        <p:nvSpPr>
          <p:cNvPr id="3" name="Google Shape;105;p16">
            <a:extLst>
              <a:ext uri="{FF2B5EF4-FFF2-40B4-BE49-F238E27FC236}">
                <a16:creationId xmlns:a16="http://schemas.microsoft.com/office/drawing/2014/main" id="{CC0A586E-9516-4E38-B3DA-2E06E861C3E6}"/>
              </a:ext>
            </a:extLst>
          </p:cNvPr>
          <p:cNvSpPr txBox="1">
            <a:spLocks/>
          </p:cNvSpPr>
          <p:nvPr/>
        </p:nvSpPr>
        <p:spPr>
          <a:xfrm>
            <a:off x="724796" y="1163328"/>
            <a:ext cx="2626200" cy="21531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4551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8C7B7AD-5F9B-43D0-BF6F-0E95578F4AA8}"/>
              </a:ext>
            </a:extLst>
          </p:cNvPr>
          <p:cNvSpPr/>
          <p:nvPr/>
        </p:nvSpPr>
        <p:spPr>
          <a:xfrm>
            <a:off x="1447200" y="856800"/>
            <a:ext cx="2527200" cy="4045155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F7284A-4D80-4F0C-842D-BE2086EA6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931" y="1614874"/>
            <a:ext cx="1403349" cy="14033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634739-E85F-4F98-B04A-CCC8E395C51E}"/>
              </a:ext>
            </a:extLst>
          </p:cNvPr>
          <p:cNvSpPr txBox="1"/>
          <p:nvPr/>
        </p:nvSpPr>
        <p:spPr>
          <a:xfrm>
            <a:off x="2018309" y="1168433"/>
            <a:ext cx="13821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C00000"/>
                </a:solidFill>
              </a:rPr>
              <a:t>J</a:t>
            </a:r>
            <a:r>
              <a:rPr lang="en-US" altLang="ko-KR" sz="2400" dirty="0">
                <a:solidFill>
                  <a:srgbClr val="C00000"/>
                </a:solidFill>
              </a:rPr>
              <a:t>ava</a:t>
            </a:r>
          </a:p>
          <a:p>
            <a:r>
              <a:rPr lang="en-US" altLang="ko-KR" sz="2400" b="1" dirty="0">
                <a:solidFill>
                  <a:srgbClr val="C00000"/>
                </a:solidFill>
              </a:rPr>
              <a:t>N</a:t>
            </a:r>
            <a:r>
              <a:rPr lang="en-US" altLang="ko-KR" sz="2400" dirty="0">
                <a:solidFill>
                  <a:srgbClr val="C00000"/>
                </a:solidFill>
              </a:rPr>
              <a:t>ative</a:t>
            </a:r>
          </a:p>
          <a:p>
            <a:r>
              <a:rPr lang="en-US" altLang="ko-KR" sz="2400" b="1" dirty="0">
                <a:solidFill>
                  <a:srgbClr val="C00000"/>
                </a:solidFill>
              </a:rPr>
              <a:t>I</a:t>
            </a:r>
            <a:r>
              <a:rPr lang="en-US" altLang="ko-KR" sz="2400" dirty="0">
                <a:solidFill>
                  <a:srgbClr val="C00000"/>
                </a:solidFill>
              </a:rPr>
              <a:t>nterface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BA3A1F-D4AE-4394-BBE9-380C19DBF044}"/>
              </a:ext>
            </a:extLst>
          </p:cNvPr>
          <p:cNvSpPr txBox="1"/>
          <p:nvPr/>
        </p:nvSpPr>
        <p:spPr>
          <a:xfrm>
            <a:off x="2018309" y="3270841"/>
            <a:ext cx="15215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C00000"/>
                </a:solidFill>
              </a:rPr>
              <a:t>H</a:t>
            </a:r>
            <a:r>
              <a:rPr lang="en-US" altLang="ko-KR" sz="2400" dirty="0">
                <a:solidFill>
                  <a:srgbClr val="C00000"/>
                </a:solidFill>
              </a:rPr>
              <a:t>ardware</a:t>
            </a:r>
          </a:p>
          <a:p>
            <a:r>
              <a:rPr lang="en-US" altLang="ko-KR" sz="2400" b="1" dirty="0">
                <a:solidFill>
                  <a:srgbClr val="C00000"/>
                </a:solidFill>
              </a:rPr>
              <a:t>A</a:t>
            </a:r>
            <a:r>
              <a:rPr lang="en-US" altLang="ko-KR" sz="2400" dirty="0">
                <a:solidFill>
                  <a:srgbClr val="C00000"/>
                </a:solidFill>
              </a:rPr>
              <a:t>bstract</a:t>
            </a:r>
          </a:p>
          <a:p>
            <a:r>
              <a:rPr lang="en-US" altLang="ko-KR" sz="2400" b="1" dirty="0">
                <a:solidFill>
                  <a:srgbClr val="C00000"/>
                </a:solidFill>
              </a:rPr>
              <a:t>L</a:t>
            </a:r>
            <a:r>
              <a:rPr lang="en-US" altLang="ko-KR" sz="2400" dirty="0">
                <a:solidFill>
                  <a:srgbClr val="C00000"/>
                </a:solidFill>
              </a:rPr>
              <a:t>ayer</a:t>
            </a:r>
          </a:p>
        </p:txBody>
      </p:sp>
      <p:sp>
        <p:nvSpPr>
          <p:cNvPr id="8" name="더하기 기호 7">
            <a:extLst>
              <a:ext uri="{FF2B5EF4-FFF2-40B4-BE49-F238E27FC236}">
                <a16:creationId xmlns:a16="http://schemas.microsoft.com/office/drawing/2014/main" id="{19C9D78C-33A1-4B96-831A-C6A26CDC9529}"/>
              </a:ext>
            </a:extLst>
          </p:cNvPr>
          <p:cNvSpPr/>
          <p:nvPr/>
        </p:nvSpPr>
        <p:spPr>
          <a:xfrm>
            <a:off x="2369066" y="2417379"/>
            <a:ext cx="820057" cy="775784"/>
          </a:xfrm>
          <a:prstGeom prst="mathPlus">
            <a:avLst>
              <a:gd name="adj1" fmla="val 257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C06C59-1ECA-4BA3-BB07-AADC8D0C9192}"/>
              </a:ext>
            </a:extLst>
          </p:cNvPr>
          <p:cNvSpPr txBox="1"/>
          <p:nvPr/>
        </p:nvSpPr>
        <p:spPr>
          <a:xfrm>
            <a:off x="5860358" y="3140854"/>
            <a:ext cx="2082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C00000"/>
                </a:solidFill>
              </a:rPr>
              <a:t>Puzzle Game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88C9F332-630A-43AD-B2E1-96D9D9845A63}"/>
              </a:ext>
            </a:extLst>
          </p:cNvPr>
          <p:cNvSpPr/>
          <p:nvPr/>
        </p:nvSpPr>
        <p:spPr>
          <a:xfrm>
            <a:off x="4265943" y="2417379"/>
            <a:ext cx="1146628" cy="60084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250EDAA-16F5-4D11-A8F1-46B155EBA007}"/>
              </a:ext>
            </a:extLst>
          </p:cNvPr>
          <p:cNvSpPr txBox="1">
            <a:spLocks/>
          </p:cNvSpPr>
          <p:nvPr/>
        </p:nvSpPr>
        <p:spPr bwMode="auto">
          <a:xfrm>
            <a:off x="424812" y="183945"/>
            <a:ext cx="5788788" cy="41365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lIns="69047" tIns="34525" rIns="69047" bIns="34525"/>
          <a:lstStyle/>
          <a:p>
            <a:pPr eaLnBrk="0" hangingPunct="0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Subject</a:t>
            </a:r>
          </a:p>
        </p:txBody>
      </p:sp>
    </p:spTree>
    <p:extLst>
      <p:ext uri="{BB962C8B-B14F-4D97-AF65-F5344CB8AC3E}">
        <p14:creationId xmlns:p14="http://schemas.microsoft.com/office/powerpoint/2010/main" val="776237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 bwMode="auto">
          <a:xfrm>
            <a:off x="580796" y="1464137"/>
            <a:ext cx="6642738" cy="775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9047" tIns="34525" rIns="69047" bIns="34525"/>
          <a:lstStyle/>
          <a:p>
            <a:pPr eaLnBrk="0" hangingPunct="0"/>
            <a:r>
              <a:rPr lang="en-US" altLang="ko-KR" sz="3200" u="sng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Implementation</a:t>
            </a:r>
          </a:p>
        </p:txBody>
      </p:sp>
      <p:sp>
        <p:nvSpPr>
          <p:cNvPr id="3" name="Google Shape;105;p16">
            <a:extLst>
              <a:ext uri="{FF2B5EF4-FFF2-40B4-BE49-F238E27FC236}">
                <a16:creationId xmlns:a16="http://schemas.microsoft.com/office/drawing/2014/main" id="{CC0A586E-9516-4E38-B3DA-2E06E861C3E6}"/>
              </a:ext>
            </a:extLst>
          </p:cNvPr>
          <p:cNvSpPr txBox="1">
            <a:spLocks/>
          </p:cNvSpPr>
          <p:nvPr/>
        </p:nvSpPr>
        <p:spPr>
          <a:xfrm>
            <a:off x="724796" y="1163328"/>
            <a:ext cx="2626200" cy="21531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1588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6239863-8018-4CFA-BC65-72F16C332B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25" b="1604"/>
          <a:stretch/>
        </p:blipFill>
        <p:spPr>
          <a:xfrm>
            <a:off x="1474405" y="822244"/>
            <a:ext cx="6195189" cy="401044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C3BC4C5-6E6F-4E38-875F-9B75DFDE7BF0}"/>
              </a:ext>
            </a:extLst>
          </p:cNvPr>
          <p:cNvSpPr txBox="1">
            <a:spLocks/>
          </p:cNvSpPr>
          <p:nvPr/>
        </p:nvSpPr>
        <p:spPr bwMode="auto">
          <a:xfrm>
            <a:off x="424812" y="183945"/>
            <a:ext cx="5788788" cy="41365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lIns="69047" tIns="34525" rIns="69047" bIns="34525"/>
          <a:lstStyle/>
          <a:p>
            <a:pPr eaLnBrk="0" hangingPunct="0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Android Software Stack</a:t>
            </a:r>
          </a:p>
        </p:txBody>
      </p:sp>
    </p:spTree>
    <p:extLst>
      <p:ext uri="{BB962C8B-B14F-4D97-AF65-F5344CB8AC3E}">
        <p14:creationId xmlns:p14="http://schemas.microsoft.com/office/powerpoint/2010/main" val="3892375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 bwMode="auto">
          <a:xfrm>
            <a:off x="424812" y="183945"/>
            <a:ext cx="5788788" cy="41365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lIns="69047" tIns="34525" rIns="69047" bIns="34525"/>
          <a:lstStyle/>
          <a:p>
            <a:pPr eaLnBrk="0" hangingPunct="0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Application Flowchart</a:t>
            </a:r>
          </a:p>
        </p:txBody>
      </p:sp>
      <p:sp>
        <p:nvSpPr>
          <p:cNvPr id="3" name="Google Shape;105;p16">
            <a:extLst>
              <a:ext uri="{FF2B5EF4-FFF2-40B4-BE49-F238E27FC236}">
                <a16:creationId xmlns:a16="http://schemas.microsoft.com/office/drawing/2014/main" id="{CC0A586E-9516-4E38-B3DA-2E06E861C3E6}"/>
              </a:ext>
            </a:extLst>
          </p:cNvPr>
          <p:cNvSpPr txBox="1">
            <a:spLocks/>
          </p:cNvSpPr>
          <p:nvPr/>
        </p:nvSpPr>
        <p:spPr>
          <a:xfrm>
            <a:off x="724796" y="1163328"/>
            <a:ext cx="2626200" cy="21531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26E17E5-D98C-43BB-A0C7-DEAC6EFA6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0" y="857250"/>
            <a:ext cx="4819650" cy="397192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2FE8087-73DF-4B4F-9E22-4FB429DDB82B}"/>
              </a:ext>
            </a:extLst>
          </p:cNvPr>
          <p:cNvSpPr/>
          <p:nvPr/>
        </p:nvSpPr>
        <p:spPr>
          <a:xfrm>
            <a:off x="3114606" y="4156528"/>
            <a:ext cx="931794" cy="775784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D5A0EF0-791A-4E30-88C0-F1202BBB3996}"/>
              </a:ext>
            </a:extLst>
          </p:cNvPr>
          <p:cNvSpPr/>
          <p:nvPr/>
        </p:nvSpPr>
        <p:spPr>
          <a:xfrm>
            <a:off x="5738678" y="4096658"/>
            <a:ext cx="1456019" cy="84983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477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6EE669D-66BE-4288-B0E5-B677C8EF7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856" y="1366837"/>
            <a:ext cx="6022288" cy="2719388"/>
          </a:xfrm>
          <a:prstGeom prst="rect">
            <a:avLst/>
          </a:prstGeom>
        </p:spPr>
      </p:pic>
      <p:sp>
        <p:nvSpPr>
          <p:cNvPr id="14" name="생각 풍선: 구름 모양 13">
            <a:extLst>
              <a:ext uri="{FF2B5EF4-FFF2-40B4-BE49-F238E27FC236}">
                <a16:creationId xmlns:a16="http://schemas.microsoft.com/office/drawing/2014/main" id="{E5A215DD-D41F-48DF-895F-86FFFEE45E87}"/>
              </a:ext>
            </a:extLst>
          </p:cNvPr>
          <p:cNvSpPr/>
          <p:nvPr/>
        </p:nvSpPr>
        <p:spPr>
          <a:xfrm>
            <a:off x="7059986" y="1662487"/>
            <a:ext cx="1547228" cy="1018182"/>
          </a:xfrm>
          <a:prstGeom prst="cloudCallou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Google Shape;105;p16">
            <a:extLst>
              <a:ext uri="{FF2B5EF4-FFF2-40B4-BE49-F238E27FC236}">
                <a16:creationId xmlns:a16="http://schemas.microsoft.com/office/drawing/2014/main" id="{CC0A586E-9516-4E38-B3DA-2E06E861C3E6}"/>
              </a:ext>
            </a:extLst>
          </p:cNvPr>
          <p:cNvSpPr txBox="1">
            <a:spLocks/>
          </p:cNvSpPr>
          <p:nvPr/>
        </p:nvSpPr>
        <p:spPr>
          <a:xfrm>
            <a:off x="724796" y="1163328"/>
            <a:ext cx="2626200" cy="21531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endParaRPr lang="ko-KR" alt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AFFA0B7-C1B0-4AEC-B9FE-0719287712FA}"/>
              </a:ext>
            </a:extLst>
          </p:cNvPr>
          <p:cNvSpPr txBox="1">
            <a:spLocks/>
          </p:cNvSpPr>
          <p:nvPr/>
        </p:nvSpPr>
        <p:spPr bwMode="auto">
          <a:xfrm>
            <a:off x="424812" y="183945"/>
            <a:ext cx="5788788" cy="41365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lIns="69047" tIns="34525" rIns="69047" bIns="34525"/>
          <a:lstStyle/>
          <a:p>
            <a:pPr eaLnBrk="0" hangingPunct="0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Daemon Flowchart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9F37008-C3B9-469A-81C4-27C882E0887F}"/>
              </a:ext>
            </a:extLst>
          </p:cNvPr>
          <p:cNvSpPr/>
          <p:nvPr/>
        </p:nvSpPr>
        <p:spPr>
          <a:xfrm>
            <a:off x="6337544" y="2903156"/>
            <a:ext cx="1496056" cy="1183069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271F76-E160-4836-BDEF-D5EE7084D139}"/>
              </a:ext>
            </a:extLst>
          </p:cNvPr>
          <p:cNvSpPr txBox="1"/>
          <p:nvPr/>
        </p:nvSpPr>
        <p:spPr>
          <a:xfrm>
            <a:off x="7398000" y="2014780"/>
            <a:ext cx="10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Where??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097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5;p16">
            <a:extLst>
              <a:ext uri="{FF2B5EF4-FFF2-40B4-BE49-F238E27FC236}">
                <a16:creationId xmlns:a16="http://schemas.microsoft.com/office/drawing/2014/main" id="{CC0A586E-9516-4E38-B3DA-2E06E861C3E6}"/>
              </a:ext>
            </a:extLst>
          </p:cNvPr>
          <p:cNvSpPr txBox="1">
            <a:spLocks/>
          </p:cNvSpPr>
          <p:nvPr/>
        </p:nvSpPr>
        <p:spPr>
          <a:xfrm>
            <a:off x="724796" y="1163328"/>
            <a:ext cx="2626200" cy="21531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B6BFA4-2D7B-407E-A799-7ED810D1E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662" y="1209675"/>
            <a:ext cx="6162675" cy="27527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05A5B5B-E705-422E-8044-CC23B723D002}"/>
              </a:ext>
            </a:extLst>
          </p:cNvPr>
          <p:cNvSpPr txBox="1">
            <a:spLocks/>
          </p:cNvSpPr>
          <p:nvPr/>
        </p:nvSpPr>
        <p:spPr bwMode="auto">
          <a:xfrm>
            <a:off x="424812" y="183945"/>
            <a:ext cx="5788788" cy="41365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lIns="69047" tIns="34525" rIns="69047" bIns="34525"/>
          <a:lstStyle/>
          <a:p>
            <a:pPr eaLnBrk="0" hangingPunct="0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Framebuffer Flowchart</a:t>
            </a:r>
          </a:p>
        </p:txBody>
      </p:sp>
    </p:spTree>
    <p:extLst>
      <p:ext uri="{BB962C8B-B14F-4D97-AF65-F5344CB8AC3E}">
        <p14:creationId xmlns:p14="http://schemas.microsoft.com/office/powerpoint/2010/main" val="2175802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 bwMode="auto">
          <a:xfrm>
            <a:off x="580796" y="1464137"/>
            <a:ext cx="6642738" cy="775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9047" tIns="34525" rIns="69047" bIns="34525"/>
          <a:lstStyle/>
          <a:p>
            <a:pPr eaLnBrk="0" hangingPunct="0"/>
            <a:r>
              <a:rPr lang="en-US" altLang="ko-KR" sz="3200" u="sng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Detail</a:t>
            </a:r>
          </a:p>
        </p:txBody>
      </p:sp>
      <p:sp>
        <p:nvSpPr>
          <p:cNvPr id="3" name="Google Shape;105;p16">
            <a:extLst>
              <a:ext uri="{FF2B5EF4-FFF2-40B4-BE49-F238E27FC236}">
                <a16:creationId xmlns:a16="http://schemas.microsoft.com/office/drawing/2014/main" id="{CC0A586E-9516-4E38-B3DA-2E06E861C3E6}"/>
              </a:ext>
            </a:extLst>
          </p:cNvPr>
          <p:cNvSpPr txBox="1">
            <a:spLocks/>
          </p:cNvSpPr>
          <p:nvPr/>
        </p:nvSpPr>
        <p:spPr>
          <a:xfrm>
            <a:off x="724796" y="1163328"/>
            <a:ext cx="2626200" cy="21531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8316406"/>
      </p:ext>
    </p:extLst>
  </p:cSld>
  <p:clrMapOvr>
    <a:masterClrMapping/>
  </p:clrMapOvr>
</p:sld>
</file>

<file path=ppt/theme/theme1.xml><?xml version="1.0" encoding="utf-8"?>
<a:theme xmlns:a="http://schemas.openxmlformats.org/drawingml/2006/main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</TotalTime>
  <Words>75</Words>
  <Application>Microsoft Office PowerPoint</Application>
  <PresentationFormat>화면 슬라이드 쇼(16:9)</PresentationFormat>
  <Paragraphs>27</Paragraphs>
  <Slides>18</Slides>
  <Notes>18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맑은 고딕</vt:lpstr>
      <vt:lpstr>Nunito Sans</vt:lpstr>
      <vt:lpstr>나눔고딕</vt:lpstr>
      <vt:lpstr>Arial</vt:lpstr>
      <vt:lpstr>Wingdings</vt:lpstr>
      <vt:lpstr>Calibri</vt:lpstr>
      <vt:lpstr>Ulysses template</vt:lpstr>
      <vt:lpstr>Sogang University Embedded System Software  Project Presentation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</dc:title>
  <cp:lastModifiedBy> </cp:lastModifiedBy>
  <cp:revision>78</cp:revision>
  <dcterms:modified xsi:type="dcterms:W3CDTF">2019-06-28T03:50:28Z</dcterms:modified>
</cp:coreProperties>
</file>